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2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1F250B-527F-4233-B79D-E04171724965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4709B2-7FC7-40C2-AA7A-6229F7CA85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dirty="0"/>
            <a:t>To analyze the adoptable pets from </a:t>
          </a:r>
          <a:r>
            <a:rPr lang="en-CA" dirty="0" err="1"/>
            <a:t>Petfinder.com</a:t>
          </a:r>
          <a:endParaRPr lang="en-US" dirty="0"/>
        </a:p>
      </dgm:t>
    </dgm:pt>
    <dgm:pt modelId="{33152160-D9F5-460E-B06B-5307FEE99BB1}" type="parTrans" cxnId="{6BD5B6A7-9107-42FD-8D1A-5427C3B62FE4}">
      <dgm:prSet/>
      <dgm:spPr/>
      <dgm:t>
        <a:bodyPr/>
        <a:lstStyle/>
        <a:p>
          <a:endParaRPr lang="en-US"/>
        </a:p>
      </dgm:t>
    </dgm:pt>
    <dgm:pt modelId="{43010F1B-EA77-4543-9A63-B24ACB21F314}" type="sibTrans" cxnId="{6BD5B6A7-9107-42FD-8D1A-5427C3B62FE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0B00F62-2A32-49A3-BF9D-F080E110A25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To help the researchers benefit from the basic correlation, association and exploratory data analysis for pets open for adoption.</a:t>
          </a:r>
          <a:endParaRPr lang="en-US"/>
        </a:p>
      </dgm:t>
    </dgm:pt>
    <dgm:pt modelId="{56D6A96C-2A09-4E8F-98D3-6CC949D985F2}" type="parTrans" cxnId="{31DAAD45-8F81-494D-A02F-C9DA89D8EAC8}">
      <dgm:prSet/>
      <dgm:spPr/>
      <dgm:t>
        <a:bodyPr/>
        <a:lstStyle/>
        <a:p>
          <a:endParaRPr lang="en-US"/>
        </a:p>
      </dgm:t>
    </dgm:pt>
    <dgm:pt modelId="{0C2BF186-913D-4F71-8AB0-88A829A773D2}" type="sibTrans" cxnId="{31DAAD45-8F81-494D-A02F-C9DA89D8EAC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A472E2C-069E-4DE6-917B-086E9CC16D7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To practice our web scraping and API building skills in lieu of becoming a better data scientist</a:t>
          </a:r>
          <a:endParaRPr lang="en-US"/>
        </a:p>
      </dgm:t>
    </dgm:pt>
    <dgm:pt modelId="{2CCE3C61-4F31-4AAE-BA6F-6050B73104B7}" type="parTrans" cxnId="{3943B64E-5E24-4768-81C5-ED988C9F9A9F}">
      <dgm:prSet/>
      <dgm:spPr/>
      <dgm:t>
        <a:bodyPr/>
        <a:lstStyle/>
        <a:p>
          <a:endParaRPr lang="en-US"/>
        </a:p>
      </dgm:t>
    </dgm:pt>
    <dgm:pt modelId="{F15F0862-E17C-467A-810B-6D72553B2E41}" type="sibTrans" cxnId="{3943B64E-5E24-4768-81C5-ED988C9F9A9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2B359D6-EB85-416C-A5CA-449B6F6A727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Intended users are researchers looking for probabilities of association between different pet features and analyze Pets open for adoption.</a:t>
          </a:r>
          <a:endParaRPr lang="en-US"/>
        </a:p>
      </dgm:t>
    </dgm:pt>
    <dgm:pt modelId="{04E668B4-AF50-4BB2-AA47-AC03FDCED289}" type="parTrans" cxnId="{BD666B4E-ED66-442B-9CCF-469DFE47588C}">
      <dgm:prSet/>
      <dgm:spPr/>
      <dgm:t>
        <a:bodyPr/>
        <a:lstStyle/>
        <a:p>
          <a:endParaRPr lang="en-US"/>
        </a:p>
      </dgm:t>
    </dgm:pt>
    <dgm:pt modelId="{244055D0-B11E-4AD1-A8B2-B91AA0B8D383}" type="sibTrans" cxnId="{BD666B4E-ED66-442B-9CCF-469DFE47588C}">
      <dgm:prSet/>
      <dgm:spPr/>
      <dgm:t>
        <a:bodyPr/>
        <a:lstStyle/>
        <a:p>
          <a:endParaRPr lang="en-US"/>
        </a:p>
      </dgm:t>
    </dgm:pt>
    <dgm:pt modelId="{7632A965-157D-44F3-A905-CF0E015A79C0}" type="pres">
      <dgm:prSet presAssocID="{151F250B-527F-4233-B79D-E04171724965}" presName="root" presStyleCnt="0">
        <dgm:presLayoutVars>
          <dgm:dir/>
          <dgm:resizeHandles val="exact"/>
        </dgm:presLayoutVars>
      </dgm:prSet>
      <dgm:spPr/>
    </dgm:pt>
    <dgm:pt modelId="{2C998BD3-FE67-4AE3-A21D-7E9100129040}" type="pres">
      <dgm:prSet presAssocID="{9A4709B2-7FC7-40C2-AA7A-6229F7CA8516}" presName="compNode" presStyleCnt="0"/>
      <dgm:spPr/>
    </dgm:pt>
    <dgm:pt modelId="{55BD800F-A7D5-4BEE-828B-323C37D34D84}" type="pres">
      <dgm:prSet presAssocID="{9A4709B2-7FC7-40C2-AA7A-6229F7CA8516}" presName="iconBgRect" presStyleLbl="bgShp" presStyleIdx="0" presStyleCnt="4"/>
      <dgm:spPr/>
    </dgm:pt>
    <dgm:pt modelId="{61F5F8EA-1B67-4BAD-8354-D7578FDFDCC9}" type="pres">
      <dgm:prSet presAssocID="{9A4709B2-7FC7-40C2-AA7A-6229F7CA851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A1C1E251-BB4F-43AE-B14C-9D4422E81F76}" type="pres">
      <dgm:prSet presAssocID="{9A4709B2-7FC7-40C2-AA7A-6229F7CA8516}" presName="spaceRect" presStyleCnt="0"/>
      <dgm:spPr/>
    </dgm:pt>
    <dgm:pt modelId="{577367DE-AA5A-4881-90DD-0C3BF828B57A}" type="pres">
      <dgm:prSet presAssocID="{9A4709B2-7FC7-40C2-AA7A-6229F7CA8516}" presName="textRect" presStyleLbl="revTx" presStyleIdx="0" presStyleCnt="4">
        <dgm:presLayoutVars>
          <dgm:chMax val="1"/>
          <dgm:chPref val="1"/>
        </dgm:presLayoutVars>
      </dgm:prSet>
      <dgm:spPr/>
    </dgm:pt>
    <dgm:pt modelId="{CE632DF5-2706-495F-A44D-3FF3CC9E92D7}" type="pres">
      <dgm:prSet presAssocID="{43010F1B-EA77-4543-9A63-B24ACB21F314}" presName="sibTrans" presStyleCnt="0"/>
      <dgm:spPr/>
    </dgm:pt>
    <dgm:pt modelId="{7D50E67F-A1CD-49A2-9683-7CB74FA1D9E6}" type="pres">
      <dgm:prSet presAssocID="{30B00F62-2A32-49A3-BF9D-F080E110A250}" presName="compNode" presStyleCnt="0"/>
      <dgm:spPr/>
    </dgm:pt>
    <dgm:pt modelId="{692CB652-B1AB-4A33-AA0D-C2CF404367F6}" type="pres">
      <dgm:prSet presAssocID="{30B00F62-2A32-49A3-BF9D-F080E110A250}" presName="iconBgRect" presStyleLbl="bgShp" presStyleIdx="1" presStyleCnt="4"/>
      <dgm:spPr/>
    </dgm:pt>
    <dgm:pt modelId="{93D6E8E8-351C-4D58-AED9-79756668F269}" type="pres">
      <dgm:prSet presAssocID="{30B00F62-2A32-49A3-BF9D-F080E110A25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A5BF9200-64C6-4C9C-AEC8-703502C03A2B}" type="pres">
      <dgm:prSet presAssocID="{30B00F62-2A32-49A3-BF9D-F080E110A250}" presName="spaceRect" presStyleCnt="0"/>
      <dgm:spPr/>
    </dgm:pt>
    <dgm:pt modelId="{ADE2FAEF-8540-47C0-A162-81790562450A}" type="pres">
      <dgm:prSet presAssocID="{30B00F62-2A32-49A3-BF9D-F080E110A250}" presName="textRect" presStyleLbl="revTx" presStyleIdx="1" presStyleCnt="4">
        <dgm:presLayoutVars>
          <dgm:chMax val="1"/>
          <dgm:chPref val="1"/>
        </dgm:presLayoutVars>
      </dgm:prSet>
      <dgm:spPr/>
    </dgm:pt>
    <dgm:pt modelId="{D791E0AC-4C61-4CFF-A342-D72F9F0377F1}" type="pres">
      <dgm:prSet presAssocID="{0C2BF186-913D-4F71-8AB0-88A829A773D2}" presName="sibTrans" presStyleCnt="0"/>
      <dgm:spPr/>
    </dgm:pt>
    <dgm:pt modelId="{2D6B6455-93FA-40B7-AF9D-C8AEE41DA721}" type="pres">
      <dgm:prSet presAssocID="{CA472E2C-069E-4DE6-917B-086E9CC16D72}" presName="compNode" presStyleCnt="0"/>
      <dgm:spPr/>
    </dgm:pt>
    <dgm:pt modelId="{3426CDA0-9B60-4099-B7FF-CCCECD789479}" type="pres">
      <dgm:prSet presAssocID="{CA472E2C-069E-4DE6-917B-086E9CC16D72}" presName="iconBgRect" presStyleLbl="bgShp" presStyleIdx="2" presStyleCnt="4"/>
      <dgm:spPr/>
    </dgm:pt>
    <dgm:pt modelId="{DF37E665-8F8E-4FDB-AB97-981F8FD3B1A5}" type="pres">
      <dgm:prSet presAssocID="{CA472E2C-069E-4DE6-917B-086E9CC16D7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7CFCEE0-1A64-4BEC-AD0C-986B7A129052}" type="pres">
      <dgm:prSet presAssocID="{CA472E2C-069E-4DE6-917B-086E9CC16D72}" presName="spaceRect" presStyleCnt="0"/>
      <dgm:spPr/>
    </dgm:pt>
    <dgm:pt modelId="{6B13959B-D861-45D2-9D4C-21122B073FBC}" type="pres">
      <dgm:prSet presAssocID="{CA472E2C-069E-4DE6-917B-086E9CC16D72}" presName="textRect" presStyleLbl="revTx" presStyleIdx="2" presStyleCnt="4">
        <dgm:presLayoutVars>
          <dgm:chMax val="1"/>
          <dgm:chPref val="1"/>
        </dgm:presLayoutVars>
      </dgm:prSet>
      <dgm:spPr/>
    </dgm:pt>
    <dgm:pt modelId="{F9B1482D-31C4-4741-898F-197F09490F22}" type="pres">
      <dgm:prSet presAssocID="{F15F0862-E17C-467A-810B-6D72553B2E41}" presName="sibTrans" presStyleCnt="0"/>
      <dgm:spPr/>
    </dgm:pt>
    <dgm:pt modelId="{E33F85F2-404C-49EA-B455-65FFA619B36B}" type="pres">
      <dgm:prSet presAssocID="{F2B359D6-EB85-416C-A5CA-449B6F6A727B}" presName="compNode" presStyleCnt="0"/>
      <dgm:spPr/>
    </dgm:pt>
    <dgm:pt modelId="{98186B0E-B27A-4BAF-B207-B605B0453A04}" type="pres">
      <dgm:prSet presAssocID="{F2B359D6-EB85-416C-A5CA-449B6F6A727B}" presName="iconBgRect" presStyleLbl="bgShp" presStyleIdx="3" presStyleCnt="4"/>
      <dgm:spPr/>
    </dgm:pt>
    <dgm:pt modelId="{A590AD7E-6984-46C6-BB31-CCDD86483859}" type="pres">
      <dgm:prSet presAssocID="{F2B359D6-EB85-416C-A5CA-449B6F6A727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2D8DB99B-7054-43DD-BB06-F2611ECC90FB}" type="pres">
      <dgm:prSet presAssocID="{F2B359D6-EB85-416C-A5CA-449B6F6A727B}" presName="spaceRect" presStyleCnt="0"/>
      <dgm:spPr/>
    </dgm:pt>
    <dgm:pt modelId="{F68B4BAC-6702-4E67-82ED-5B5C678E5F97}" type="pres">
      <dgm:prSet presAssocID="{F2B359D6-EB85-416C-A5CA-449B6F6A727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1DAAD45-8F81-494D-A02F-C9DA89D8EAC8}" srcId="{151F250B-527F-4233-B79D-E04171724965}" destId="{30B00F62-2A32-49A3-BF9D-F080E110A250}" srcOrd="1" destOrd="0" parTransId="{56D6A96C-2A09-4E8F-98D3-6CC949D985F2}" sibTransId="{0C2BF186-913D-4F71-8AB0-88A829A773D2}"/>
    <dgm:cxn modelId="{BC15ED4C-4173-E04E-94D4-575800E9D3C0}" type="presOf" srcId="{9A4709B2-7FC7-40C2-AA7A-6229F7CA8516}" destId="{577367DE-AA5A-4881-90DD-0C3BF828B57A}" srcOrd="0" destOrd="0" presId="urn:microsoft.com/office/officeart/2018/5/layout/IconCircleLabelList"/>
    <dgm:cxn modelId="{BD666B4E-ED66-442B-9CCF-469DFE47588C}" srcId="{151F250B-527F-4233-B79D-E04171724965}" destId="{F2B359D6-EB85-416C-A5CA-449B6F6A727B}" srcOrd="3" destOrd="0" parTransId="{04E668B4-AF50-4BB2-AA47-AC03FDCED289}" sibTransId="{244055D0-B11E-4AD1-A8B2-B91AA0B8D383}"/>
    <dgm:cxn modelId="{3943B64E-5E24-4768-81C5-ED988C9F9A9F}" srcId="{151F250B-527F-4233-B79D-E04171724965}" destId="{CA472E2C-069E-4DE6-917B-086E9CC16D72}" srcOrd="2" destOrd="0" parTransId="{2CCE3C61-4F31-4AAE-BA6F-6050B73104B7}" sibTransId="{F15F0862-E17C-467A-810B-6D72553B2E41}"/>
    <dgm:cxn modelId="{82E8B554-99EC-A140-9AC2-B71F6BC6E7E2}" type="presOf" srcId="{151F250B-527F-4233-B79D-E04171724965}" destId="{7632A965-157D-44F3-A905-CF0E015A79C0}" srcOrd="0" destOrd="0" presId="urn:microsoft.com/office/officeart/2018/5/layout/IconCircleLabelList"/>
    <dgm:cxn modelId="{A5E28B94-9591-FE4E-BFAE-7980F30C6425}" type="presOf" srcId="{F2B359D6-EB85-416C-A5CA-449B6F6A727B}" destId="{F68B4BAC-6702-4E67-82ED-5B5C678E5F97}" srcOrd="0" destOrd="0" presId="urn:microsoft.com/office/officeart/2018/5/layout/IconCircleLabelList"/>
    <dgm:cxn modelId="{7D59CA9C-AD94-1F48-BB39-4DC3D757D648}" type="presOf" srcId="{CA472E2C-069E-4DE6-917B-086E9CC16D72}" destId="{6B13959B-D861-45D2-9D4C-21122B073FBC}" srcOrd="0" destOrd="0" presId="urn:microsoft.com/office/officeart/2018/5/layout/IconCircleLabelList"/>
    <dgm:cxn modelId="{6BD5B6A7-9107-42FD-8D1A-5427C3B62FE4}" srcId="{151F250B-527F-4233-B79D-E04171724965}" destId="{9A4709B2-7FC7-40C2-AA7A-6229F7CA8516}" srcOrd="0" destOrd="0" parTransId="{33152160-D9F5-460E-B06B-5307FEE99BB1}" sibTransId="{43010F1B-EA77-4543-9A63-B24ACB21F314}"/>
    <dgm:cxn modelId="{278A1BB2-7380-CA49-AF91-EE64F1191CDF}" type="presOf" srcId="{30B00F62-2A32-49A3-BF9D-F080E110A250}" destId="{ADE2FAEF-8540-47C0-A162-81790562450A}" srcOrd="0" destOrd="0" presId="urn:microsoft.com/office/officeart/2018/5/layout/IconCircleLabelList"/>
    <dgm:cxn modelId="{064E2CD9-6EB4-7F4F-9C25-2600791854CE}" type="presParOf" srcId="{7632A965-157D-44F3-A905-CF0E015A79C0}" destId="{2C998BD3-FE67-4AE3-A21D-7E9100129040}" srcOrd="0" destOrd="0" presId="urn:microsoft.com/office/officeart/2018/5/layout/IconCircleLabelList"/>
    <dgm:cxn modelId="{DBC9BDB8-4E2F-D64D-B0AA-CCAC2E66263A}" type="presParOf" srcId="{2C998BD3-FE67-4AE3-A21D-7E9100129040}" destId="{55BD800F-A7D5-4BEE-828B-323C37D34D84}" srcOrd="0" destOrd="0" presId="urn:microsoft.com/office/officeart/2018/5/layout/IconCircleLabelList"/>
    <dgm:cxn modelId="{C08F587C-9105-D843-8077-A819059388B7}" type="presParOf" srcId="{2C998BD3-FE67-4AE3-A21D-7E9100129040}" destId="{61F5F8EA-1B67-4BAD-8354-D7578FDFDCC9}" srcOrd="1" destOrd="0" presId="urn:microsoft.com/office/officeart/2018/5/layout/IconCircleLabelList"/>
    <dgm:cxn modelId="{874D243F-ED1E-B04C-8F15-79C693A65E09}" type="presParOf" srcId="{2C998BD3-FE67-4AE3-A21D-7E9100129040}" destId="{A1C1E251-BB4F-43AE-B14C-9D4422E81F76}" srcOrd="2" destOrd="0" presId="urn:microsoft.com/office/officeart/2018/5/layout/IconCircleLabelList"/>
    <dgm:cxn modelId="{AF6FBC84-BBC4-5D41-9788-3F01529E4B53}" type="presParOf" srcId="{2C998BD3-FE67-4AE3-A21D-7E9100129040}" destId="{577367DE-AA5A-4881-90DD-0C3BF828B57A}" srcOrd="3" destOrd="0" presId="urn:microsoft.com/office/officeart/2018/5/layout/IconCircleLabelList"/>
    <dgm:cxn modelId="{5B049A6F-BCD4-B646-8BE2-B2672871657D}" type="presParOf" srcId="{7632A965-157D-44F3-A905-CF0E015A79C0}" destId="{CE632DF5-2706-495F-A44D-3FF3CC9E92D7}" srcOrd="1" destOrd="0" presId="urn:microsoft.com/office/officeart/2018/5/layout/IconCircleLabelList"/>
    <dgm:cxn modelId="{E697352A-F647-C843-8261-C5F171BD0068}" type="presParOf" srcId="{7632A965-157D-44F3-A905-CF0E015A79C0}" destId="{7D50E67F-A1CD-49A2-9683-7CB74FA1D9E6}" srcOrd="2" destOrd="0" presId="urn:microsoft.com/office/officeart/2018/5/layout/IconCircleLabelList"/>
    <dgm:cxn modelId="{672924C7-1A8C-8A40-89F2-DC715348BD0F}" type="presParOf" srcId="{7D50E67F-A1CD-49A2-9683-7CB74FA1D9E6}" destId="{692CB652-B1AB-4A33-AA0D-C2CF404367F6}" srcOrd="0" destOrd="0" presId="urn:microsoft.com/office/officeart/2018/5/layout/IconCircleLabelList"/>
    <dgm:cxn modelId="{8ECE8191-B2FA-754F-A0F9-FFA1E46CA85A}" type="presParOf" srcId="{7D50E67F-A1CD-49A2-9683-7CB74FA1D9E6}" destId="{93D6E8E8-351C-4D58-AED9-79756668F269}" srcOrd="1" destOrd="0" presId="urn:microsoft.com/office/officeart/2018/5/layout/IconCircleLabelList"/>
    <dgm:cxn modelId="{1A8A64DC-D054-B442-9EF8-811F28471F6E}" type="presParOf" srcId="{7D50E67F-A1CD-49A2-9683-7CB74FA1D9E6}" destId="{A5BF9200-64C6-4C9C-AEC8-703502C03A2B}" srcOrd="2" destOrd="0" presId="urn:microsoft.com/office/officeart/2018/5/layout/IconCircleLabelList"/>
    <dgm:cxn modelId="{9FA89A6D-0FAE-FB4B-95E5-C88D5C9B20A8}" type="presParOf" srcId="{7D50E67F-A1CD-49A2-9683-7CB74FA1D9E6}" destId="{ADE2FAEF-8540-47C0-A162-81790562450A}" srcOrd="3" destOrd="0" presId="urn:microsoft.com/office/officeart/2018/5/layout/IconCircleLabelList"/>
    <dgm:cxn modelId="{D1458489-BF96-0940-B536-745A428A6A06}" type="presParOf" srcId="{7632A965-157D-44F3-A905-CF0E015A79C0}" destId="{D791E0AC-4C61-4CFF-A342-D72F9F0377F1}" srcOrd="3" destOrd="0" presId="urn:microsoft.com/office/officeart/2018/5/layout/IconCircleLabelList"/>
    <dgm:cxn modelId="{390E629A-0956-AD4E-A860-66A28ACB1E02}" type="presParOf" srcId="{7632A965-157D-44F3-A905-CF0E015A79C0}" destId="{2D6B6455-93FA-40B7-AF9D-C8AEE41DA721}" srcOrd="4" destOrd="0" presId="urn:microsoft.com/office/officeart/2018/5/layout/IconCircleLabelList"/>
    <dgm:cxn modelId="{9BF7E145-E8FA-D94B-B874-23F8A07B2B9E}" type="presParOf" srcId="{2D6B6455-93FA-40B7-AF9D-C8AEE41DA721}" destId="{3426CDA0-9B60-4099-B7FF-CCCECD789479}" srcOrd="0" destOrd="0" presId="urn:microsoft.com/office/officeart/2018/5/layout/IconCircleLabelList"/>
    <dgm:cxn modelId="{AF3B7CA0-0990-A442-9FC4-F5A38826738F}" type="presParOf" srcId="{2D6B6455-93FA-40B7-AF9D-C8AEE41DA721}" destId="{DF37E665-8F8E-4FDB-AB97-981F8FD3B1A5}" srcOrd="1" destOrd="0" presId="urn:microsoft.com/office/officeart/2018/5/layout/IconCircleLabelList"/>
    <dgm:cxn modelId="{C8F83766-6CAE-4E45-9422-DD7FFD31EF70}" type="presParOf" srcId="{2D6B6455-93FA-40B7-AF9D-C8AEE41DA721}" destId="{77CFCEE0-1A64-4BEC-AD0C-986B7A129052}" srcOrd="2" destOrd="0" presId="urn:microsoft.com/office/officeart/2018/5/layout/IconCircleLabelList"/>
    <dgm:cxn modelId="{B7DE79D1-E6DA-D846-946E-A5108B31443D}" type="presParOf" srcId="{2D6B6455-93FA-40B7-AF9D-C8AEE41DA721}" destId="{6B13959B-D861-45D2-9D4C-21122B073FBC}" srcOrd="3" destOrd="0" presId="urn:microsoft.com/office/officeart/2018/5/layout/IconCircleLabelList"/>
    <dgm:cxn modelId="{9DF9DC70-6047-5F4B-9538-8D26865264C0}" type="presParOf" srcId="{7632A965-157D-44F3-A905-CF0E015A79C0}" destId="{F9B1482D-31C4-4741-898F-197F09490F22}" srcOrd="5" destOrd="0" presId="urn:microsoft.com/office/officeart/2018/5/layout/IconCircleLabelList"/>
    <dgm:cxn modelId="{3430644B-FE3D-8A43-8A2C-7C2BF8C9AABC}" type="presParOf" srcId="{7632A965-157D-44F3-A905-CF0E015A79C0}" destId="{E33F85F2-404C-49EA-B455-65FFA619B36B}" srcOrd="6" destOrd="0" presId="urn:microsoft.com/office/officeart/2018/5/layout/IconCircleLabelList"/>
    <dgm:cxn modelId="{46EC925E-CAC7-E54B-B340-1A74560F6366}" type="presParOf" srcId="{E33F85F2-404C-49EA-B455-65FFA619B36B}" destId="{98186B0E-B27A-4BAF-B207-B605B0453A04}" srcOrd="0" destOrd="0" presId="urn:microsoft.com/office/officeart/2018/5/layout/IconCircleLabelList"/>
    <dgm:cxn modelId="{68218B1D-D0EF-0941-A549-AB4C8A9E8B10}" type="presParOf" srcId="{E33F85F2-404C-49EA-B455-65FFA619B36B}" destId="{A590AD7E-6984-46C6-BB31-CCDD86483859}" srcOrd="1" destOrd="0" presId="urn:microsoft.com/office/officeart/2018/5/layout/IconCircleLabelList"/>
    <dgm:cxn modelId="{6C470E0C-96B0-2640-BA81-B35B087F5E0A}" type="presParOf" srcId="{E33F85F2-404C-49EA-B455-65FFA619B36B}" destId="{2D8DB99B-7054-43DD-BB06-F2611ECC90FB}" srcOrd="2" destOrd="0" presId="urn:microsoft.com/office/officeart/2018/5/layout/IconCircleLabelList"/>
    <dgm:cxn modelId="{0F89EB31-CB8B-5343-A589-B62F5919E384}" type="presParOf" srcId="{E33F85F2-404C-49EA-B455-65FFA619B36B}" destId="{F68B4BAC-6702-4E67-82ED-5B5C678E5F9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BD800F-A7D5-4BEE-828B-323C37D34D84}">
      <dsp:nvSpPr>
        <dsp:cNvPr id="0" name=""/>
        <dsp:cNvSpPr/>
      </dsp:nvSpPr>
      <dsp:spPr>
        <a:xfrm>
          <a:off x="249407" y="677945"/>
          <a:ext cx="770958" cy="77095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F5F8EA-1B67-4BAD-8354-D7578FDFDCC9}">
      <dsp:nvSpPr>
        <dsp:cNvPr id="0" name=""/>
        <dsp:cNvSpPr/>
      </dsp:nvSpPr>
      <dsp:spPr>
        <a:xfrm>
          <a:off x="413710" y="842247"/>
          <a:ext cx="442353" cy="4423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367DE-AA5A-4881-90DD-0C3BF828B57A}">
      <dsp:nvSpPr>
        <dsp:cNvPr id="0" name=""/>
        <dsp:cNvSpPr/>
      </dsp:nvSpPr>
      <dsp:spPr>
        <a:xfrm>
          <a:off x="2953" y="1689038"/>
          <a:ext cx="1263867" cy="840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kern="1200" dirty="0"/>
            <a:t>To analyze the adoptable pets from </a:t>
          </a:r>
          <a:r>
            <a:rPr lang="en-CA" sz="1100" kern="1200" dirty="0" err="1"/>
            <a:t>Petfinder.com</a:t>
          </a:r>
          <a:endParaRPr lang="en-US" sz="1100" kern="1200" dirty="0"/>
        </a:p>
      </dsp:txBody>
      <dsp:txXfrm>
        <a:off x="2953" y="1689038"/>
        <a:ext cx="1263867" cy="840274"/>
      </dsp:txXfrm>
    </dsp:sp>
    <dsp:sp modelId="{692CB652-B1AB-4A33-AA0D-C2CF404367F6}">
      <dsp:nvSpPr>
        <dsp:cNvPr id="0" name=""/>
        <dsp:cNvSpPr/>
      </dsp:nvSpPr>
      <dsp:spPr>
        <a:xfrm>
          <a:off x="1734451" y="677945"/>
          <a:ext cx="770958" cy="77095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6E8E8-351C-4D58-AED9-79756668F269}">
      <dsp:nvSpPr>
        <dsp:cNvPr id="0" name=""/>
        <dsp:cNvSpPr/>
      </dsp:nvSpPr>
      <dsp:spPr>
        <a:xfrm>
          <a:off x="1898754" y="842247"/>
          <a:ext cx="442353" cy="4423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2FAEF-8540-47C0-A162-81790562450A}">
      <dsp:nvSpPr>
        <dsp:cNvPr id="0" name=""/>
        <dsp:cNvSpPr/>
      </dsp:nvSpPr>
      <dsp:spPr>
        <a:xfrm>
          <a:off x="1487997" y="1689038"/>
          <a:ext cx="1263867" cy="840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kern="1200"/>
            <a:t>To help the researchers benefit from the basic correlation, association and exploratory data analysis for pets open for adoption.</a:t>
          </a:r>
          <a:endParaRPr lang="en-US" sz="1100" kern="1200"/>
        </a:p>
      </dsp:txBody>
      <dsp:txXfrm>
        <a:off x="1487997" y="1689038"/>
        <a:ext cx="1263867" cy="840274"/>
      </dsp:txXfrm>
    </dsp:sp>
    <dsp:sp modelId="{3426CDA0-9B60-4099-B7FF-CCCECD789479}">
      <dsp:nvSpPr>
        <dsp:cNvPr id="0" name=""/>
        <dsp:cNvSpPr/>
      </dsp:nvSpPr>
      <dsp:spPr>
        <a:xfrm>
          <a:off x="3219495" y="677945"/>
          <a:ext cx="770958" cy="77095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7E665-8F8E-4FDB-AB97-981F8FD3B1A5}">
      <dsp:nvSpPr>
        <dsp:cNvPr id="0" name=""/>
        <dsp:cNvSpPr/>
      </dsp:nvSpPr>
      <dsp:spPr>
        <a:xfrm>
          <a:off x="3383798" y="842247"/>
          <a:ext cx="442353" cy="4423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13959B-D861-45D2-9D4C-21122B073FBC}">
      <dsp:nvSpPr>
        <dsp:cNvPr id="0" name=""/>
        <dsp:cNvSpPr/>
      </dsp:nvSpPr>
      <dsp:spPr>
        <a:xfrm>
          <a:off x="2973041" y="1689038"/>
          <a:ext cx="1263867" cy="840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kern="1200"/>
            <a:t>To practice our web scraping and API building skills in lieu of becoming a better data scientist</a:t>
          </a:r>
          <a:endParaRPr lang="en-US" sz="1100" kern="1200"/>
        </a:p>
      </dsp:txBody>
      <dsp:txXfrm>
        <a:off x="2973041" y="1689038"/>
        <a:ext cx="1263867" cy="840274"/>
      </dsp:txXfrm>
    </dsp:sp>
    <dsp:sp modelId="{98186B0E-B27A-4BAF-B207-B605B0453A04}">
      <dsp:nvSpPr>
        <dsp:cNvPr id="0" name=""/>
        <dsp:cNvSpPr/>
      </dsp:nvSpPr>
      <dsp:spPr>
        <a:xfrm>
          <a:off x="4704539" y="677945"/>
          <a:ext cx="770958" cy="77095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90AD7E-6984-46C6-BB31-CCDD86483859}">
      <dsp:nvSpPr>
        <dsp:cNvPr id="0" name=""/>
        <dsp:cNvSpPr/>
      </dsp:nvSpPr>
      <dsp:spPr>
        <a:xfrm>
          <a:off x="4868842" y="842247"/>
          <a:ext cx="442353" cy="4423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8B4BAC-6702-4E67-82ED-5B5C678E5F97}">
      <dsp:nvSpPr>
        <dsp:cNvPr id="0" name=""/>
        <dsp:cNvSpPr/>
      </dsp:nvSpPr>
      <dsp:spPr>
        <a:xfrm>
          <a:off x="4458085" y="1689038"/>
          <a:ext cx="1263867" cy="840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100" kern="1200"/>
            <a:t>Intended users are researchers looking for probabilities of association between different pet features and analyze Pets open for adoption.</a:t>
          </a:r>
          <a:endParaRPr lang="en-US" sz="1100" kern="1200"/>
        </a:p>
      </dsp:txBody>
      <dsp:txXfrm>
        <a:off x="4458085" y="1689038"/>
        <a:ext cx="1263867" cy="840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D65E4-5610-4A2F-DD9F-3F87EE4B1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24A2A-8F13-7966-D7F2-8E05ACA55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7D9EC-99E1-8C8C-6DBC-D76C380F3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9EB70-09B7-1945-9B64-F93E08A60AE8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054CE-E354-A776-13B3-F40CBBB52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F43D5-A8C8-AD87-2521-65701EEF3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8DA96-B820-2D4A-9B53-990BACC4A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7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6967D-CCB1-3AA0-CF2B-EF7489D4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DEE06-F705-AC76-A7D2-96CA97937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8961F-AB65-0EB3-1234-2B6D62822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9EB70-09B7-1945-9B64-F93E08A60AE8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BA34D-A506-8007-6EF6-C1A358EC3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C0827-FCF0-C403-87B8-DFBACA040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8DA96-B820-2D4A-9B53-990BACC4A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81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57AF39-1F62-B76E-8C21-8B0C3FC727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C0B45-A204-399D-8B79-6814E52EF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35E46-6073-0377-2668-C4B7DB88D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9EB70-09B7-1945-9B64-F93E08A60AE8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7364E-CCBE-FFCF-EF58-28C16B8D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C5126-2B00-12DD-0A9F-C0E120121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8DA96-B820-2D4A-9B53-990BACC4A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80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497EC-4FAC-5430-C7AC-810F5D9C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7A01C-876C-8DD7-2FCC-4BD0832A2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D9B95-E83C-DD56-CAFE-5A45B2C7C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9EB70-09B7-1945-9B64-F93E08A60AE8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AB8DC-9A50-81AA-9587-67E9B8E51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D03EA-C631-DBA2-284D-9208EC6D8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8DA96-B820-2D4A-9B53-990BACC4A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33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39B35-4D80-D9E0-E4CE-039D9816E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F36EF-55D9-6341-8AA3-C3C60B380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81170-3F4A-53BC-DCBD-BB4B92240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9EB70-09B7-1945-9B64-F93E08A60AE8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AEFCB-41AE-CAE2-5798-3BB241310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CD547-87F2-0E51-41EB-0A22E77A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8DA96-B820-2D4A-9B53-990BACC4A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8DDE7-CBC4-D395-FA2B-CF147063F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BE849-72BA-55D2-32C1-8995E1A9A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1FF07-E172-DF49-B83E-9C2261A4E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68484-591C-0D3E-0421-75F117E67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9EB70-09B7-1945-9B64-F93E08A60AE8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4CDF2-4920-BBD0-550B-706EC707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F6403-F447-DCCB-E775-A2D8A14E4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8DA96-B820-2D4A-9B53-990BACC4A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73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E6A6-984C-86B2-5798-E0BAE4A5A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AEC93-5B61-AE4B-F736-E05C83B50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0C2770-E4E3-CFD3-7D43-E9CC82174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4051D7-FE25-84D0-20A7-17904842D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AB0F8E-6D1F-DB79-144C-A24DA2C7F6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C50E0A-2D59-D5A0-0B18-B484D7197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9EB70-09B7-1945-9B64-F93E08A60AE8}" type="datetimeFigureOut">
              <a:rPr lang="en-US" smtClean="0"/>
              <a:t>2/6/23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CEB88-E099-57A7-88E1-610424DCA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1B3F3-B24D-CCF1-D017-36942223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8DA96-B820-2D4A-9B53-990BACC4A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2D14-4938-6062-F21C-17B50B7D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C382D-71C9-B364-9AFC-0BEFBB269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9EB70-09B7-1945-9B64-F93E08A60AE8}" type="datetimeFigureOut">
              <a:rPr lang="en-US" smtClean="0"/>
              <a:t>2/6/23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C2D2F4-DD4B-2597-6E8F-F25B6C25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4D56C-2486-59BD-5068-FC48B97A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8DA96-B820-2D4A-9B53-990BACC4A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51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3A77FC-5FAD-73FC-5C1C-5246ACCF2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9EB70-09B7-1945-9B64-F93E08A60AE8}" type="datetimeFigureOut">
              <a:rPr lang="en-US" smtClean="0"/>
              <a:t>2/6/23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FEEE69-E184-35CE-970E-D62D8A55E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45AF7-D36E-1830-7C9A-A01AAA37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8DA96-B820-2D4A-9B53-990BACC4A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29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5D02-3B86-51FB-1B85-C594C9304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E5589-C561-EEC5-6EB5-BEC3F3D41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387B8-815C-DBE4-FF3B-D44E640DB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7B020-A95A-5AF4-2BF5-85773BCAB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9EB70-09B7-1945-9B64-F93E08A60AE8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5DC74-9F90-4887-A919-89DF1463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54D4D-C17D-8FEB-DB60-1AFB36E7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8DA96-B820-2D4A-9B53-990BACC4A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76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9B9FE-4FFF-351C-7B42-D43C2CD7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B960C7-0663-CBE9-81CF-611BAA4DAC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822C7-3637-5B87-EEAF-68DA700C9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2CA61-1EC9-2D2C-5C84-4D3F9A45E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9EB70-09B7-1945-9B64-F93E08A60AE8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18BBC-53B3-4D07-045F-320E6B9C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13CBF-839B-D6C9-3B01-A87F5C42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8DA96-B820-2D4A-9B53-990BACC4A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11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83E36E-0783-1078-1CC8-3F4BEEE3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2B5D-6838-8E09-8750-45C68052B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DA16E-83B7-C97C-181D-DBD083EECF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9EB70-09B7-1945-9B64-F93E08A60AE8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E2A2F-0414-183F-EB86-75A4958E1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DF81B-85C3-9DBA-BEB1-F70E337E4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8DA96-B820-2D4A-9B53-990BACC4A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3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petfinder.com/v2/organizations?page=1e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i.petfinder.com/v2/animals?page=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wo dogs running in the grass&#10;&#10;Description automatically generated with low confidence">
            <a:extLst>
              <a:ext uri="{FF2B5EF4-FFF2-40B4-BE49-F238E27FC236}">
                <a16:creationId xmlns:a16="http://schemas.microsoft.com/office/drawing/2014/main" id="{D34AA6A9-07C6-C007-DDF6-C8A4B1F5B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55"/>
          <a:stretch/>
        </p:blipFill>
        <p:spPr>
          <a:xfrm>
            <a:off x="0" y="-4332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D3CD86-6C48-4D81-A214-200BD9570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8545" y="3743427"/>
            <a:ext cx="6101255" cy="1162095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Project: Pet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69A91-0DEB-7802-7509-BB55B2BCB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4659" y="4872438"/>
            <a:ext cx="5138558" cy="1714100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Group Name:  	TIC {Taiwan-India-Canada}</a:t>
            </a:r>
          </a:p>
          <a:p>
            <a:pPr algn="l"/>
            <a:r>
              <a:rPr lang="en-US" sz="2000" dirty="0"/>
              <a:t>Contributors:  	Zi-Ying(Sophie) Chen, </a:t>
            </a:r>
          </a:p>
          <a:p>
            <a:pPr algn="l"/>
            <a:r>
              <a:rPr lang="en-US" sz="2000" dirty="0"/>
              <a:t>		Shveta Sharma, </a:t>
            </a:r>
          </a:p>
          <a:p>
            <a:pPr algn="l"/>
            <a:r>
              <a:rPr lang="en-US" sz="2000" dirty="0"/>
              <a:t>		Alyssa Foote</a:t>
            </a:r>
          </a:p>
        </p:txBody>
      </p:sp>
      <p:sp>
        <p:nvSpPr>
          <p:cNvPr id="25" name="Freeform: Shape 1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cat and a dog&#10;&#10;Description automatically generated with low confidence">
            <a:extLst>
              <a:ext uri="{FF2B5EF4-FFF2-40B4-BE49-F238E27FC236}">
                <a16:creationId xmlns:a16="http://schemas.microsoft.com/office/drawing/2014/main" id="{3FCC978B-4A03-3053-A025-065A532CC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1" r="-1" b="20924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5" name="Picture 4" descr="A picture containing dog, outdoor, brown, mammal&#10;&#10;Description automatically generated">
            <a:extLst>
              <a:ext uri="{FF2B5EF4-FFF2-40B4-BE49-F238E27FC236}">
                <a16:creationId xmlns:a16="http://schemas.microsoft.com/office/drawing/2014/main" id="{D58E2262-1F31-757C-7BC6-B151B24996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00" r="3" b="12432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cat with blue eyes&#10;&#10;Description automatically generated with medium confidence">
            <a:extLst>
              <a:ext uri="{FF2B5EF4-FFF2-40B4-BE49-F238E27FC236}">
                <a16:creationId xmlns:a16="http://schemas.microsoft.com/office/drawing/2014/main" id="{BE8873B9-5000-14DE-1DFB-5C43859122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382" r="-3" b="23116"/>
          <a:stretch/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holding a cat&#10;&#10;Description automatically generated with low confidence">
            <a:extLst>
              <a:ext uri="{FF2B5EF4-FFF2-40B4-BE49-F238E27FC236}">
                <a16:creationId xmlns:a16="http://schemas.microsoft.com/office/drawing/2014/main" id="{40A50AA5-F842-36A8-28CE-B991B438DE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392" r="-3" b="20599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icture containing mammal, cat, laying, dog&#10;&#10;Description automatically generated">
            <a:extLst>
              <a:ext uri="{FF2B5EF4-FFF2-40B4-BE49-F238E27FC236}">
                <a16:creationId xmlns:a16="http://schemas.microsoft.com/office/drawing/2014/main" id="{45586596-6D68-A512-AD72-E16BBBCC85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620" r="12742" b="-2"/>
          <a:stretch/>
        </p:blipFill>
        <p:spPr>
          <a:xfrm>
            <a:off x="9363238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0467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wo dogs running in the grass&#10;&#10;Description automatically generated with low confidence">
            <a:extLst>
              <a:ext uri="{FF2B5EF4-FFF2-40B4-BE49-F238E27FC236}">
                <a16:creationId xmlns:a16="http://schemas.microsoft.com/office/drawing/2014/main" id="{26DBF99E-1A48-D98D-9AC9-8322E959B3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7F91B-9B27-832D-A5AE-0251FAA0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b="1" dirty="0"/>
              <a:t>Future Work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BD10D4-2DB3-D1E3-9359-11C6E2A50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dirty="0"/>
              <a:t>We can extend the visualizations to incorporate interactive dashboards with more functionalities</a:t>
            </a:r>
          </a:p>
          <a:p>
            <a:r>
              <a:rPr lang="en-US" dirty="0"/>
              <a:t>We can apply text mining on tags to do sentiment analysis for adoptable pets.</a:t>
            </a:r>
          </a:p>
        </p:txBody>
      </p:sp>
    </p:spTree>
    <p:extLst>
      <p:ext uri="{BB962C8B-B14F-4D97-AF65-F5344CB8AC3E}">
        <p14:creationId xmlns:p14="http://schemas.microsoft.com/office/powerpoint/2010/main" val="3224641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sitting on a couch with a dog and a phone&#10;&#10;Description automatically generated with low confidence">
            <a:extLst>
              <a:ext uri="{FF2B5EF4-FFF2-40B4-BE49-F238E27FC236}">
                <a16:creationId xmlns:a16="http://schemas.microsoft.com/office/drawing/2014/main" id="{B8C0404E-1B78-6CAA-62B3-4D997F7B7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5083"/>
          <a:stretch/>
        </p:blipFill>
        <p:spPr>
          <a:xfrm>
            <a:off x="7386638" y="-191414"/>
            <a:ext cx="4805361" cy="4047896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pic>
        <p:nvPicPr>
          <p:cNvPr id="5" name="Content Placeholder 4" descr="A picture containing cat, indoor, mammal, domestic cat&#10;&#10;Description automatically generated">
            <a:extLst>
              <a:ext uri="{FF2B5EF4-FFF2-40B4-BE49-F238E27FC236}">
                <a16:creationId xmlns:a16="http://schemas.microsoft.com/office/drawing/2014/main" id="{D892394F-EB47-3C6B-D33C-E7D7A949B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21177"/>
          <a:stretch/>
        </p:blipFill>
        <p:spPr>
          <a:xfrm>
            <a:off x="18" y="-191404"/>
            <a:ext cx="4190981" cy="3943349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7" name="Picture 6" descr="A person petting a dog&#10;&#10;Description automatically generated">
            <a:extLst>
              <a:ext uri="{FF2B5EF4-FFF2-40B4-BE49-F238E27FC236}">
                <a16:creationId xmlns:a16="http://schemas.microsoft.com/office/drawing/2014/main" id="{8AC0CFFC-8958-D331-E957-0D94F5EAD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21082"/>
          <a:stretch/>
        </p:blipFill>
        <p:spPr>
          <a:xfrm>
            <a:off x="4191001" y="-191404"/>
            <a:ext cx="4074694" cy="3943349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B80C79F-D08A-D929-8D0D-FF49D0861DF5}"/>
              </a:ext>
            </a:extLst>
          </p:cNvPr>
          <p:cNvSpPr txBox="1"/>
          <p:nvPr/>
        </p:nvSpPr>
        <p:spPr>
          <a:xfrm>
            <a:off x="4872038" y="4550268"/>
            <a:ext cx="3143250" cy="163121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normAutofit/>
          </a:bodyPr>
          <a:lstStyle/>
          <a:p>
            <a:pPr algn="ctr"/>
            <a:r>
              <a:rPr lang="en-US" sz="2000" u="sng" dirty="0">
                <a:solidFill>
                  <a:schemeClr val="bg2"/>
                </a:solidFill>
              </a:rPr>
              <a:t>Shveta Sharma</a:t>
            </a:r>
          </a:p>
          <a:p>
            <a:pPr algn="ctr"/>
            <a:endParaRPr lang="en-US" sz="2000" u="sng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Country: India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Loves: Coffee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Pet Choices: Dogs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062296-46C1-9188-0A26-70ED0DBDDB7A}"/>
              </a:ext>
            </a:extLst>
          </p:cNvPr>
          <p:cNvSpPr txBox="1"/>
          <p:nvPr/>
        </p:nvSpPr>
        <p:spPr>
          <a:xfrm>
            <a:off x="392280" y="4550268"/>
            <a:ext cx="3657600" cy="163121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000" u="sng" dirty="0">
                <a:solidFill>
                  <a:schemeClr val="bg1">
                    <a:alpha val="80000"/>
                  </a:schemeClr>
                </a:solidFill>
              </a:rPr>
              <a:t>Zi-Ying(Sophie) Chen</a:t>
            </a:r>
          </a:p>
          <a:p>
            <a:pPr marL="0" indent="0" algn="ctr">
              <a:buNone/>
            </a:pPr>
            <a:endParaRPr lang="en-US" sz="2000" u="sng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Country: Taiwan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Loves: Bubble tea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Pet </a:t>
            </a:r>
            <a:r>
              <a:rPr lang="en-US" sz="2000" dirty="0">
                <a:solidFill>
                  <a:schemeClr val="bg2">
                    <a:alpha val="80000"/>
                  </a:schemeClr>
                </a:solidFill>
              </a:rPr>
              <a:t>Choices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: Cats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85ADBB-BD91-8BB0-16B4-E2BA12039970}"/>
              </a:ext>
            </a:extLst>
          </p:cNvPr>
          <p:cNvSpPr txBox="1"/>
          <p:nvPr/>
        </p:nvSpPr>
        <p:spPr>
          <a:xfrm>
            <a:off x="9029701" y="4619182"/>
            <a:ext cx="2871788" cy="163121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u="sng" dirty="0">
                <a:solidFill>
                  <a:schemeClr val="bg1"/>
                </a:solidFill>
              </a:rPr>
              <a:t>Alyssa Foote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Country: Canada</a:t>
            </a:r>
          </a:p>
          <a:p>
            <a:r>
              <a:rPr lang="en-US" sz="2000" dirty="0">
                <a:solidFill>
                  <a:schemeClr val="bg1"/>
                </a:solidFill>
              </a:rPr>
              <a:t>Loves: Tea</a:t>
            </a:r>
          </a:p>
          <a:p>
            <a:r>
              <a:rPr lang="en-US" sz="2000" dirty="0">
                <a:solidFill>
                  <a:schemeClr val="bg1"/>
                </a:solidFill>
              </a:rPr>
              <a:t>Pet Choices: All Animals!!</a:t>
            </a:r>
          </a:p>
        </p:txBody>
      </p:sp>
    </p:spTree>
    <p:extLst>
      <p:ext uri="{BB962C8B-B14F-4D97-AF65-F5344CB8AC3E}">
        <p14:creationId xmlns:p14="http://schemas.microsoft.com/office/powerpoint/2010/main" val="943024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9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wo dogs running in the grass&#10;&#10;Description automatically generated with low confidence">
            <a:extLst>
              <a:ext uri="{FF2B5EF4-FFF2-40B4-BE49-F238E27FC236}">
                <a16:creationId xmlns:a16="http://schemas.microsoft.com/office/drawing/2014/main" id="{BA460FC8-A475-1149-D6FD-95C4AD4EA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5" r="22965" b="680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3" name="Rectangle 9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F2B56-D426-6A4B-214A-0747D89B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pPr lvl="0"/>
            <a:r>
              <a:rPr lang="en-CA" sz="2800" b="1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Potential Usage &amp; Users for our API</a:t>
            </a:r>
            <a:endParaRPr lang="en-CA" sz="2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4" name="Rectangle 9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5" name="Rectangle 9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0" name="Content Placeholder 8">
            <a:extLst>
              <a:ext uri="{FF2B5EF4-FFF2-40B4-BE49-F238E27FC236}">
                <a16:creationId xmlns:a16="http://schemas.microsoft.com/office/drawing/2014/main" id="{6442117F-F552-D1E3-231E-EA146A47AF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384513"/>
              </p:ext>
            </p:extLst>
          </p:nvPr>
        </p:nvGraphicFramePr>
        <p:xfrm>
          <a:off x="371094" y="2718054"/>
          <a:ext cx="5724906" cy="32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0791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mammal, cat, laying, dog&#10;&#10;Description automatically generated">
            <a:extLst>
              <a:ext uri="{FF2B5EF4-FFF2-40B4-BE49-F238E27FC236}">
                <a16:creationId xmlns:a16="http://schemas.microsoft.com/office/drawing/2014/main" id="{7503BE30-539F-D08A-E9C9-B73F1F98C4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315" b="9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09F603-D6BA-0E3A-7613-2DEF497D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CA" sz="40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br>
              <a:rPr lang="en-CA" sz="2800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CA" sz="2800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CA" sz="2800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en-CA" sz="2800" dirty="0">
              <a:solidFill>
                <a:srgbClr val="FFFFFF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BE684-97D8-6A3F-33EF-BF11CBBE8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CA" sz="20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PetAnalysis</a:t>
            </a:r>
            <a:r>
              <a:rPr lang="en-CA" sz="2000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wrapper API allows you to access </a:t>
            </a:r>
            <a:r>
              <a:rPr lang="en-CA" sz="2000" dirty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the exploratory </a:t>
            </a:r>
            <a:r>
              <a:rPr lang="en-CA" sz="2000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analysis conducted on thousands of pets listed on </a:t>
            </a:r>
            <a:r>
              <a:rPr lang="en-CA" sz="2000" b="1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Petfinder.com</a:t>
            </a:r>
            <a:r>
              <a:rPr lang="en-CA" sz="20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2000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and various animal welfare shelters hosting these pets.</a:t>
            </a:r>
          </a:p>
          <a:p>
            <a:endParaRPr lang="en-CA" sz="2000" dirty="0">
              <a:solidFill>
                <a:srgbClr val="FFFFFF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2000" b="0" i="0" dirty="0">
                <a:solidFill>
                  <a:srgbClr val="FFFFFF"/>
                </a:solidFill>
                <a:effectLst/>
                <a:latin typeface="-apple-system"/>
              </a:rPr>
              <a:t>This Python-package </a:t>
            </a:r>
            <a:r>
              <a:rPr lang="en-CA" sz="2000" b="1" i="0" dirty="0" err="1">
                <a:solidFill>
                  <a:srgbClr val="FFFFFF"/>
                </a:solidFill>
                <a:effectLst/>
                <a:latin typeface="-apple-system"/>
              </a:rPr>
              <a:t>P</a:t>
            </a:r>
            <a:r>
              <a:rPr lang="en-CA" sz="2000" b="1" dirty="0" err="1">
                <a:solidFill>
                  <a:srgbClr val="FFFFFF"/>
                </a:solidFill>
              </a:rPr>
              <a:t>etanalysis</a:t>
            </a:r>
            <a:r>
              <a:rPr lang="en-CA" sz="2000" b="0" i="0" dirty="0">
                <a:solidFill>
                  <a:srgbClr val="FFFFFF"/>
                </a:solidFill>
                <a:effectLst/>
                <a:latin typeface="-apple-system"/>
              </a:rPr>
              <a:t> contains 11 wrapper functions to get pet available data of the US. These functions process API </a:t>
            </a:r>
            <a:r>
              <a:rPr lang="en-CA" sz="20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3"/>
              </a:rPr>
              <a:t>https://api.petfinder.com/v2/organizations?page=1</a:t>
            </a:r>
            <a:r>
              <a:rPr lang="en-CA" sz="2000" b="0" i="0" dirty="0">
                <a:solidFill>
                  <a:srgbClr val="FFFFFF"/>
                </a:solidFill>
                <a:effectLst/>
                <a:latin typeface="-apple-system"/>
              </a:rPr>
              <a:t> to get data from shelter information and processes API </a:t>
            </a:r>
            <a:r>
              <a:rPr lang="en-CA" sz="20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4"/>
              </a:rPr>
              <a:t>https://api.petfinder.com/v2/animals?page=1</a:t>
            </a:r>
            <a:r>
              <a:rPr lang="en-CA" sz="2000" b="0" i="0" dirty="0">
                <a:solidFill>
                  <a:srgbClr val="FFFFFF"/>
                </a:solidFill>
                <a:effectLst/>
                <a:latin typeface="-apple-system"/>
              </a:rPr>
              <a:t> to get the animal data.</a:t>
            </a:r>
          </a:p>
          <a:p>
            <a:pPr marL="0" indent="0">
              <a:buNone/>
            </a:pPr>
            <a:endParaRPr lang="en-CA" sz="20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r>
              <a:rPr lang="en-CA" sz="2000" b="0" i="0" u="sng" dirty="0">
                <a:solidFill>
                  <a:srgbClr val="FFFFFF"/>
                </a:solidFill>
                <a:effectLst/>
                <a:latin typeface="-apple-system"/>
              </a:rPr>
              <a:t>Main wrapper functions </a:t>
            </a:r>
            <a:r>
              <a:rPr lang="en-CA" sz="2000" b="0" i="0" dirty="0">
                <a:solidFill>
                  <a:srgbClr val="FFFFFF"/>
                </a:solidFill>
                <a:effectLst/>
                <a:latin typeface="-apple-system"/>
              </a:rPr>
              <a:t>: </a:t>
            </a:r>
          </a:p>
          <a:p>
            <a:pPr>
              <a:buFont typeface="Wingdings" pitchFamily="2" charset="2"/>
              <a:buChar char="Ø"/>
            </a:pPr>
            <a:r>
              <a:rPr lang="en-CA" sz="2000" b="1" dirty="0">
                <a:solidFill>
                  <a:srgbClr val="FFFFFF"/>
                </a:solidFill>
              </a:rPr>
              <a:t>Get_Shelter : </a:t>
            </a:r>
            <a:r>
              <a:rPr lang="en-CA" sz="2000" dirty="0">
                <a:solidFill>
                  <a:srgbClr val="FFFFFF"/>
                </a:solidFill>
              </a:rPr>
              <a:t>fetches shelter information based on postal code.</a:t>
            </a:r>
          </a:p>
          <a:p>
            <a:pPr>
              <a:buFont typeface="Wingdings" pitchFamily="2" charset="2"/>
              <a:buChar char="Ø"/>
            </a:pPr>
            <a:r>
              <a:rPr lang="en-CA" sz="2000" b="1" dirty="0">
                <a:solidFill>
                  <a:srgbClr val="FFFFFF"/>
                </a:solidFill>
              </a:rPr>
              <a:t>Assoc_Rules : </a:t>
            </a:r>
            <a:r>
              <a:rPr lang="en-CA" sz="2000" dirty="0">
                <a:solidFill>
                  <a:srgbClr val="FFFFFF"/>
                </a:solidFill>
              </a:rPr>
              <a:t>analyses association and correlation across pet attributes.</a:t>
            </a:r>
          </a:p>
          <a:p>
            <a:pPr>
              <a:buFont typeface="Wingdings" pitchFamily="2" charset="2"/>
              <a:buChar char="Ø"/>
            </a:pPr>
            <a:r>
              <a:rPr lang="en-CA" sz="2000" b="1" dirty="0">
                <a:solidFill>
                  <a:srgbClr val="FFFFFF"/>
                </a:solidFill>
              </a:rPr>
              <a:t>Visualize : </a:t>
            </a:r>
            <a:r>
              <a:rPr lang="en-CA" sz="2000" dirty="0">
                <a:solidFill>
                  <a:srgbClr val="FFFFFF"/>
                </a:solidFill>
              </a:rPr>
              <a:t>visualizes the insights drawn within PetFinder world.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115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87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cat sitting on a rock&#10;&#10;Description automatically generated with medium confidence">
            <a:extLst>
              <a:ext uri="{FF2B5EF4-FFF2-40B4-BE49-F238E27FC236}">
                <a16:creationId xmlns:a16="http://schemas.microsoft.com/office/drawing/2014/main" id="{AD4C0E51-6C13-C61E-C06C-6087338F1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9" r="17567" b="1232"/>
          <a:stretch/>
        </p:blipFill>
        <p:spPr>
          <a:xfrm>
            <a:off x="20" y="10"/>
            <a:ext cx="8668492" cy="685799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  <a:bevelB prst="convex"/>
          </a:sp3d>
        </p:spPr>
      </p:pic>
      <p:sp>
        <p:nvSpPr>
          <p:cNvPr id="95" name="Rectangle 89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4E7BA-1907-8FCF-8CFB-083271EDA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 b="1" dirty="0"/>
              <a:t>Get Shelter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Content Placeholder 15">
            <a:extLst>
              <a:ext uri="{FF2B5EF4-FFF2-40B4-BE49-F238E27FC236}">
                <a16:creationId xmlns:a16="http://schemas.microsoft.com/office/drawing/2014/main" id="{97900675-0124-D8D6-13FD-2F6052259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18054"/>
            <a:ext cx="5738774" cy="3207258"/>
          </a:xfrm>
        </p:spPr>
        <p:txBody>
          <a:bodyPr anchor="t">
            <a:noAutofit/>
          </a:bodyPr>
          <a:lstStyle/>
          <a:p>
            <a:r>
              <a:rPr lang="en-US" sz="1800" dirty="0"/>
              <a:t>This function would primarily help the user to fetch nearest shelters(within 10 miles) based on the postal code input.</a:t>
            </a:r>
          </a:p>
          <a:p>
            <a:r>
              <a:rPr lang="en-US" sz="1800" dirty="0"/>
              <a:t>The output response is comprised of the name of the shelter, phone number and website to schedule an appointment in advance, if required.</a:t>
            </a:r>
          </a:p>
          <a:p>
            <a:r>
              <a:rPr lang="en-US" sz="1800" dirty="0"/>
              <a:t>We have used latitude and longitude values across US and python’s inbuilt libraries for geo-coding to discover the nearest shelters.</a:t>
            </a:r>
          </a:p>
          <a:p>
            <a:r>
              <a:rPr lang="en-US" sz="1800" dirty="0"/>
              <a:t>The response of the function will provide shelters sorted by closest first.</a:t>
            </a:r>
          </a:p>
          <a:p>
            <a:r>
              <a:rPr lang="en-US" sz="1800" dirty="0"/>
              <a:t>We scraped data from Petfinder’s Organization API separately to built this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83576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holding a cat&#10;&#10;Description automatically generated with low confidence">
            <a:extLst>
              <a:ext uri="{FF2B5EF4-FFF2-40B4-BE49-F238E27FC236}">
                <a16:creationId xmlns:a16="http://schemas.microsoft.com/office/drawing/2014/main" id="{87916A91-F5F2-1599-28CE-739BA6773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2556" b="29437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81359-B03D-27BF-D14B-F4A611859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253" y="1161288"/>
            <a:ext cx="6022759" cy="1124712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 dirty="0"/>
              <a:t>Association Rules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0611D0-545A-7C91-9C2B-6A3BE8BF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038" y="2718054"/>
            <a:ext cx="4676736" cy="3658202"/>
          </a:xfrm>
        </p:spPr>
        <p:txBody>
          <a:bodyPr anchor="t">
            <a:noAutofit/>
          </a:bodyPr>
          <a:lstStyle/>
          <a:p>
            <a:r>
              <a:rPr lang="en-US" sz="1400" dirty="0"/>
              <a:t>This is the distinguishing feature designed to help the researchers or users to get an insight about the association and correlation between different features or attributes endowed by pets.</a:t>
            </a:r>
          </a:p>
          <a:p>
            <a:r>
              <a:rPr lang="en-US" sz="1400" dirty="0"/>
              <a:t>We have used </a:t>
            </a:r>
            <a:r>
              <a:rPr lang="en-US" sz="1400" dirty="0" err="1"/>
              <a:t>Apriori</a:t>
            </a:r>
            <a:r>
              <a:rPr lang="en-US" sz="1400" dirty="0"/>
              <a:t> algorithm to decipher the top rules that provide a minimum support, minimum confidence and a minimum value of lift with regards to pet attributes.</a:t>
            </a:r>
          </a:p>
          <a:p>
            <a:r>
              <a:rPr lang="en-US" sz="1400" dirty="0"/>
              <a:t>This function has input parameters:</a:t>
            </a:r>
          </a:p>
          <a:p>
            <a:pPr>
              <a:buFont typeface="Wingdings" pitchFamily="2" charset="2"/>
              <a:buChar char="q"/>
            </a:pPr>
            <a:r>
              <a:rPr lang="en-US" sz="1400" dirty="0"/>
              <a:t>Minimum support</a:t>
            </a:r>
          </a:p>
          <a:p>
            <a:pPr>
              <a:buFont typeface="Wingdings" pitchFamily="2" charset="2"/>
              <a:buChar char="q"/>
            </a:pPr>
            <a:r>
              <a:rPr lang="en-US" sz="1400" dirty="0"/>
              <a:t>Minimum confidence</a:t>
            </a:r>
          </a:p>
          <a:p>
            <a:pPr>
              <a:buFont typeface="Wingdings" pitchFamily="2" charset="2"/>
              <a:buChar char="q"/>
            </a:pPr>
            <a:r>
              <a:rPr lang="en-US" sz="1400" dirty="0"/>
              <a:t>Column for sorting rules (this can be lift, support, confidence,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</a:p>
          <a:p>
            <a:pPr>
              <a:buFont typeface="Wingdings" pitchFamily="2" charset="2"/>
              <a:buChar char="q"/>
            </a:pPr>
            <a:r>
              <a:rPr lang="en-US" sz="1400" dirty="0"/>
              <a:t>Count of top rules as per requirement</a:t>
            </a:r>
          </a:p>
        </p:txBody>
      </p:sp>
    </p:spTree>
    <p:extLst>
      <p:ext uri="{BB962C8B-B14F-4D97-AF65-F5344CB8AC3E}">
        <p14:creationId xmlns:p14="http://schemas.microsoft.com/office/powerpoint/2010/main" val="3809664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DE4C27B6-DB04-4891-AF97-BA1671B17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at and a dog&#10;&#10;Description automatically generated with low confidence">
            <a:extLst>
              <a:ext uri="{FF2B5EF4-FFF2-40B4-BE49-F238E27FC236}">
                <a16:creationId xmlns:a16="http://schemas.microsoft.com/office/drawing/2014/main" id="{BBBCD693-2203-6A59-1E85-9D1389EDB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4" r="-1" b="20388"/>
          <a:stretch/>
        </p:blipFill>
        <p:spPr>
          <a:xfrm>
            <a:off x="606719" y="-1"/>
            <a:ext cx="11585281" cy="685799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02617-4557-F2DC-9194-4BC431D6E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671" y="716452"/>
            <a:ext cx="4816228" cy="5553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/>
            <a:r>
              <a:rPr lang="en-US" sz="1400" b="1" dirty="0">
                <a:solidFill>
                  <a:schemeClr val="bg1"/>
                </a:solidFill>
                <a:latin typeface="Comic Sans MS" panose="030F0902030302020204" pitchFamily="66" charset="0"/>
              </a:rPr>
              <a:t>&gt; </a:t>
            </a:r>
            <a:r>
              <a:rPr lang="en-US" sz="1400" b="1" dirty="0">
                <a:solidFill>
                  <a:schemeClr val="bg1"/>
                </a:solidFill>
                <a:latin typeface="Lucida Sans" panose="020B0602030504020204" pitchFamily="34" charset="77"/>
              </a:rPr>
              <a:t>SUPPORT</a:t>
            </a:r>
            <a:r>
              <a:rPr lang="en-US" sz="1400" dirty="0">
                <a:solidFill>
                  <a:schemeClr val="bg1"/>
                </a:solidFill>
              </a:rPr>
              <a:t> : 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frequency of occurrence of certain attributes together. </a:t>
            </a:r>
            <a:br>
              <a:rPr lang="en-US" sz="1400" dirty="0">
                <a:solidFill>
                  <a:schemeClr val="bg1"/>
                </a:solidFill>
                <a:latin typeface="+mn-lt"/>
              </a:rPr>
            </a:br>
            <a:br>
              <a:rPr lang="en-US" sz="1400" dirty="0">
                <a:solidFill>
                  <a:schemeClr val="bg1"/>
                </a:solidFill>
                <a:latin typeface="+mn-lt"/>
              </a:rPr>
            </a:br>
            <a:r>
              <a:rPr lang="en-US" sz="1400" dirty="0">
                <a:solidFill>
                  <a:schemeClr val="bg1"/>
                </a:solidFill>
                <a:latin typeface="+mn-lt"/>
              </a:rPr>
              <a:t>For example: We found out that a mixed breed dog generally doesn’t have a secondary coat color. This statement has a data support of over 65%.</a:t>
            </a:r>
            <a:br>
              <a:rPr lang="en-US" sz="1400" dirty="0">
                <a:solidFill>
                  <a:schemeClr val="bg1"/>
                </a:solidFill>
                <a:latin typeface="+mn-lt"/>
              </a:rPr>
            </a:br>
            <a:br>
              <a:rPr lang="en-US" sz="1400" dirty="0">
                <a:solidFill>
                  <a:schemeClr val="bg1"/>
                </a:solidFill>
                <a:latin typeface="+mn-lt"/>
              </a:rPr>
            </a:br>
            <a:r>
              <a:rPr lang="en-US" sz="1400" dirty="0">
                <a:solidFill>
                  <a:schemeClr val="bg1"/>
                </a:solidFill>
                <a:latin typeface="+mn-lt"/>
              </a:rPr>
              <a:t>-------------------------------------------</a:t>
            </a:r>
            <a:br>
              <a:rPr lang="en-US" sz="1400" dirty="0">
                <a:solidFill>
                  <a:schemeClr val="bg1"/>
                </a:solidFill>
              </a:rPr>
            </a:b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&gt; </a:t>
            </a:r>
            <a:r>
              <a:rPr lang="en-US" sz="1400" b="1" dirty="0">
                <a:solidFill>
                  <a:schemeClr val="bg1"/>
                </a:solidFill>
                <a:latin typeface="Lucida Sans" panose="020B0602030504020204" pitchFamily="34" charset="77"/>
              </a:rPr>
              <a:t>CONFIDENCE</a:t>
            </a:r>
            <a:r>
              <a:rPr lang="en-US" sz="1400" b="1" dirty="0">
                <a:solidFill>
                  <a:schemeClr val="bg1"/>
                </a:solidFill>
                <a:latin typeface="Comic Sans MS" panose="030F0902030302020204" pitchFamily="66" charset="0"/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likelihood of attributes or pet features being together.</a:t>
            </a:r>
            <a:br>
              <a:rPr lang="en-US" sz="1400" dirty="0">
                <a:solidFill>
                  <a:schemeClr val="bg1"/>
                </a:solidFill>
                <a:latin typeface="+mn-lt"/>
              </a:rPr>
            </a:br>
            <a:br>
              <a:rPr lang="en-US" sz="1400" dirty="0">
                <a:solidFill>
                  <a:schemeClr val="bg1"/>
                </a:solidFill>
                <a:latin typeface="+mn-lt"/>
              </a:rPr>
            </a:br>
            <a:r>
              <a:rPr lang="en-US" sz="1400" dirty="0">
                <a:solidFill>
                  <a:schemeClr val="bg1"/>
                </a:solidFill>
                <a:latin typeface="+mn-lt"/>
              </a:rPr>
              <a:t>For example: We found out that If a pet dog is comfortable in environment with cats, we are 85% confident that it will be comfortable with children as well.</a:t>
            </a:r>
            <a:br>
              <a:rPr lang="en-US" sz="1400" dirty="0">
                <a:solidFill>
                  <a:schemeClr val="bg1"/>
                </a:solidFill>
                <a:latin typeface="+mn-lt"/>
              </a:rPr>
            </a:br>
            <a:br>
              <a:rPr lang="en-US" sz="1400" dirty="0">
                <a:solidFill>
                  <a:schemeClr val="bg1"/>
                </a:solidFill>
                <a:latin typeface="+mn-lt"/>
              </a:rPr>
            </a:br>
            <a:r>
              <a:rPr lang="en-US" sz="1400" dirty="0">
                <a:solidFill>
                  <a:schemeClr val="bg1"/>
                </a:solidFill>
                <a:latin typeface="+mn-lt"/>
              </a:rPr>
              <a:t>--------------------------------------------</a:t>
            </a:r>
            <a:br>
              <a:rPr lang="en-US" sz="1400" dirty="0">
                <a:solidFill>
                  <a:schemeClr val="bg1"/>
                </a:solidFill>
              </a:rPr>
            </a:b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&gt; </a:t>
            </a:r>
            <a:r>
              <a:rPr lang="en-US" sz="1400" b="1" dirty="0">
                <a:solidFill>
                  <a:schemeClr val="bg1"/>
                </a:solidFill>
                <a:latin typeface="Lucida Sans" panose="020B0602030504020204" pitchFamily="34" charset="77"/>
              </a:rPr>
              <a:t>LIFT 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A lift value of larger or smaller than 1 shows positive or negative correlation/dependence between the attributes/features of pets.</a:t>
            </a:r>
            <a:br>
              <a:rPr lang="en-US" sz="1400" dirty="0">
                <a:solidFill>
                  <a:schemeClr val="bg1"/>
                </a:solidFill>
                <a:latin typeface="+mn-lt"/>
              </a:rPr>
            </a:br>
            <a:br>
              <a:rPr lang="en-US" sz="1400" dirty="0">
                <a:solidFill>
                  <a:schemeClr val="bg1"/>
                </a:solidFill>
                <a:latin typeface="+mn-lt"/>
              </a:rPr>
            </a:br>
            <a:r>
              <a:rPr lang="en-US" sz="1400" dirty="0">
                <a:solidFill>
                  <a:schemeClr val="bg1"/>
                </a:solidFill>
                <a:latin typeface="+mn-lt"/>
              </a:rPr>
              <a:t>For example: We are getting a lift  of around 3 for pet dogs (age-baby, mixed-breed, comfortable with children) to be positively correlated with having more dogs in the same household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E0EAE70-C355-42D1-BF00-CA8A17A74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E6E58C95-A3F9-4C87-B9A5-32A7A75DD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7B08CDDF-E602-4C1B-A248-A43292EB5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6298B977-8F47-48C6-8454-11EF9478E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06A6FB8E-FB47-44B7-810F-B88B4CCA0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818DB8DB-4D04-42C0-BE68-842A9F29A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DBCFEA99-52A4-4E8E-B9C9-3D39B0E32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A6C0BB10-7324-4D11-A497-57A85CDB6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D7440F2E-8192-4FDF-AE8F-2833B7F40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B9F7DA6A-1872-4697-A567-20A0115A0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98BC1544-07ED-411D-880C-58CB11491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BA70D948-9946-455F-8155-D274F01DA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807FCDBA-F7E3-4836-8253-15D212128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D6A9BF83-5C67-44B0-883C-82BCAA192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94BA7F92-7961-489E-83BD-5518EB1E9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4">
              <a:extLst>
                <a:ext uri="{FF2B5EF4-FFF2-40B4-BE49-F238E27FC236}">
                  <a16:creationId xmlns:a16="http://schemas.microsoft.com/office/drawing/2014/main" id="{56ADE108-5AE8-4ACF-88B9-28A0B125B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5B2D25F-B666-4F19-816A-24456EAF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4">
              <a:extLst>
                <a:ext uri="{FF2B5EF4-FFF2-40B4-BE49-F238E27FC236}">
                  <a16:creationId xmlns:a16="http://schemas.microsoft.com/office/drawing/2014/main" id="{A7D581F0-987F-45C5-A849-CC1B41222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F388E533-92C3-428E-B078-81D6E1F2D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C68AEED3-AAB1-48A9-8FC3-C68AE6675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0A6CA6BC-FFA6-4C34-B200-6F61EE173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og, outdoor, brown, mammal&#10;&#10;Description automatically generated">
            <a:extLst>
              <a:ext uri="{FF2B5EF4-FFF2-40B4-BE49-F238E27FC236}">
                <a16:creationId xmlns:a16="http://schemas.microsoft.com/office/drawing/2014/main" id="{98985759-1C38-4343-DC8B-FF145E233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78" r="9090" b="2951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329AC-BF0A-56DF-E7E3-EEB74F35B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600" b="1" dirty="0"/>
              <a:t>Visualize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E5E4097-6529-3F1D-E763-27B2BC227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415344" cy="3207258"/>
          </a:xfrm>
        </p:spPr>
        <p:txBody>
          <a:bodyPr anchor="t">
            <a:normAutofit lnSpcReduction="10000"/>
          </a:bodyPr>
          <a:lstStyle/>
          <a:p>
            <a:r>
              <a:rPr lang="en-US" sz="2000" dirty="0"/>
              <a:t>This module is designed to provide beautiful visualization of the pet attributes from the dataset of adoptable pets</a:t>
            </a:r>
          </a:p>
          <a:p>
            <a:r>
              <a:rPr lang="en-US" sz="2000" dirty="0"/>
              <a:t>User has the option to select the kind of visualization they want to opt for.</a:t>
            </a:r>
          </a:p>
          <a:p>
            <a:r>
              <a:rPr lang="en-US" sz="2000" dirty="0"/>
              <a:t>We have provisions for 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/>
              <a:t>  Histograms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/>
              <a:t>  Heatmaps</a:t>
            </a:r>
          </a:p>
          <a:p>
            <a:r>
              <a:rPr lang="en-US" sz="2000" dirty="0"/>
              <a:t>We have bifurcated data by gender in visual graphs to make it easier for users</a:t>
            </a:r>
          </a:p>
        </p:txBody>
      </p:sp>
    </p:spTree>
    <p:extLst>
      <p:ext uri="{BB962C8B-B14F-4D97-AF65-F5344CB8AC3E}">
        <p14:creationId xmlns:p14="http://schemas.microsoft.com/office/powerpoint/2010/main" val="205349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at with blue eyes&#10;&#10;Description automatically generated with medium confidence">
            <a:extLst>
              <a:ext uri="{FF2B5EF4-FFF2-40B4-BE49-F238E27FC236}">
                <a16:creationId xmlns:a16="http://schemas.microsoft.com/office/drawing/2014/main" id="{3B55321D-EEB5-2CE7-00DB-0A401229FC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4928" r="1" b="37666"/>
          <a:stretch/>
        </p:blipFill>
        <p:spPr>
          <a:xfrm>
            <a:off x="-80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6BB78-C70D-AA04-76DA-5FA7CE566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/>
              <a:t>Technical Challenges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4E1277-A8C7-9CD0-9A3F-6F606FA27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 err="1"/>
              <a:t>PetFinder.com</a:t>
            </a:r>
            <a:r>
              <a:rPr lang="en-US" sz="2000" dirty="0"/>
              <a:t> API outputs only 20 records per page, so we have to loop in order to extract data from all pages but our user was getting locked out after 500-600 pages and unable to login again.</a:t>
            </a:r>
          </a:p>
          <a:p>
            <a:r>
              <a:rPr lang="en-US" sz="2000" dirty="0"/>
              <a:t>We tried different users to fetch close to ~20000 records for our analysis</a:t>
            </a:r>
          </a:p>
          <a:p>
            <a:r>
              <a:rPr lang="en-US" sz="2000" dirty="0"/>
              <a:t>While applying association rules using python libraries, it wasn’t as straightforward as in </a:t>
            </a:r>
            <a:r>
              <a:rPr lang="en-US" sz="2000" dirty="0" err="1"/>
              <a:t>R.We</a:t>
            </a:r>
            <a:r>
              <a:rPr lang="en-US" sz="2000" dirty="0"/>
              <a:t> tried various libraries like </a:t>
            </a:r>
            <a:r>
              <a:rPr lang="en-US" sz="2000" dirty="0" err="1"/>
              <a:t>PyCaret</a:t>
            </a:r>
            <a:r>
              <a:rPr lang="en-US" sz="2000" dirty="0"/>
              <a:t>, </a:t>
            </a:r>
            <a:r>
              <a:rPr lang="en-US" sz="2000" dirty="0" err="1"/>
              <a:t>Apyori</a:t>
            </a:r>
            <a:r>
              <a:rPr lang="en-US" sz="2000" dirty="0"/>
              <a:t> and </a:t>
            </a:r>
            <a:r>
              <a:rPr lang="en-US" sz="2000" dirty="0" err="1"/>
              <a:t>Mlxtend</a:t>
            </a:r>
            <a:r>
              <a:rPr lang="en-US" sz="2000" dirty="0"/>
              <a:t>. We created a generic wrangling function for pre-processing data and implemented On-hot encoding the attributes for it to be ingested by </a:t>
            </a:r>
            <a:r>
              <a:rPr lang="en-US" sz="2000" dirty="0" err="1"/>
              <a:t>mlxtend</a:t>
            </a:r>
            <a:r>
              <a:rPr lang="en-US" sz="2000" dirty="0"/>
              <a:t> library.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2727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833</Words>
  <Application>Microsoft Macintosh PowerPoint</Application>
  <PresentationFormat>Widescreen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Comic Sans MS</vt:lpstr>
      <vt:lpstr>Lucida Sans</vt:lpstr>
      <vt:lpstr>Wingdings</vt:lpstr>
      <vt:lpstr>Office Theme</vt:lpstr>
      <vt:lpstr>Project: Pet Analysis</vt:lpstr>
      <vt:lpstr>PowerPoint Presentation</vt:lpstr>
      <vt:lpstr>Potential Usage &amp; Users for our API</vt:lpstr>
      <vt:lpstr>Introduction   </vt:lpstr>
      <vt:lpstr>Get Shelter</vt:lpstr>
      <vt:lpstr>Association Rules</vt:lpstr>
      <vt:lpstr>&gt; SUPPORT : frequency of occurrence of certain attributes together.   For example: We found out that a mixed breed dog generally doesn’t have a secondary coat color. This statement has a data support of over 65%.  -------------------------------------------  &gt; CONFIDENCE : likelihood of attributes or pet features being together.  For example: We found out that If a pet dog is comfortable in environment with cats, we are 85% confident that it will be comfortable with children as well.  --------------------------------------------  &gt; LIFT : A lift value of larger or smaller than 1 shows positive or negative correlation/dependence between the attributes/features of pets.  For example: We are getting a lift  of around 3 for pet dogs (age-baby, mixed-breed, comfortable with children) to be positively correlated with having more dogs in the same household </vt:lpstr>
      <vt:lpstr>Visualize</vt:lpstr>
      <vt:lpstr>Technical Challenges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Pet Analysis</dc:title>
  <dc:creator>atevhs77@student.ubc.ca</dc:creator>
  <cp:lastModifiedBy>atevhs77@student.ubc.ca</cp:lastModifiedBy>
  <cp:revision>28</cp:revision>
  <dcterms:created xsi:type="dcterms:W3CDTF">2023-02-06T23:59:46Z</dcterms:created>
  <dcterms:modified xsi:type="dcterms:W3CDTF">2023-02-07T07:40:05Z</dcterms:modified>
</cp:coreProperties>
</file>